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Canva Sans Bold" charset="1" panose="020B0803030501040103"/>
      <p:regular r:id="rId16"/>
    </p:embeddedFont>
    <p:embeddedFont>
      <p:font typeface="Poppins Bold" charset="1" panose="00000800000000000000"/>
      <p:regular r:id="rId17"/>
    </p:embeddedFont>
    <p:embeddedFont>
      <p:font typeface="Canva Sans" charset="1" panose="020B05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-2354833" y="3709039"/>
            <a:ext cx="10515699" cy="1839247"/>
            <a:chOff x="0" y="0"/>
            <a:chExt cx="14020932" cy="24523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839749" cy="2425067"/>
              <a:chOff x="0" y="0"/>
              <a:chExt cx="2109677" cy="39845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09677" cy="398459"/>
              </a:xfrm>
              <a:custGeom>
                <a:avLst/>
                <a:gdLst/>
                <a:ahLst/>
                <a:cxnLst/>
                <a:rect r="r" b="b" t="t" l="l"/>
                <a:pathLst>
                  <a:path h="398459" w="2109677">
                    <a:moveTo>
                      <a:pt x="0" y="0"/>
                    </a:moveTo>
                    <a:lnTo>
                      <a:pt x="2109677" y="0"/>
                    </a:lnTo>
                    <a:lnTo>
                      <a:pt x="2109677" y="398459"/>
                    </a:lnTo>
                    <a:lnTo>
                      <a:pt x="0" y="398459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109677" cy="4365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701972" y="-95278"/>
              <a:ext cx="9318960" cy="2547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091"/>
                </a:lnSpc>
                <a:spcBef>
                  <a:spcPct val="0"/>
                </a:spcBef>
              </a:pPr>
              <a:r>
                <a:rPr lang="en-US" sz="1149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SUBVERSION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05335" y="7636074"/>
            <a:ext cx="2595364" cy="155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7" b="true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  <a:p>
            <a:pPr algn="ctr">
              <a:lnSpc>
                <a:spcPts val="3117"/>
              </a:lnSpc>
            </a:pPr>
            <a:r>
              <a:rPr lang="en-US" sz="2227" b="true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Nandini Srivastava</a:t>
            </a:r>
          </a:p>
          <a:p>
            <a:pPr algn="ctr">
              <a:lnSpc>
                <a:spcPts val="3117"/>
              </a:lnSpc>
            </a:pPr>
            <a:r>
              <a:rPr lang="en-US" sz="2227" b="true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500105220</a:t>
            </a:r>
          </a:p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b="true" sz="22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R2142220576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70356" y="866775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DEFINITION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1164" y="3862274"/>
            <a:ext cx="6935438" cy="419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b="true" sz="2989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Subversion (SVN) is a centralized version control system that facilitates efficient management of project files and directories over time. It enables developers to track changes, revert to previous versions, and collaborate seamlessly.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147" y="750185"/>
            <a:ext cx="17007348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INTRODUCTION TO SUBVERSION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2067" y="4859429"/>
            <a:ext cx="8680381" cy="93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7027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FEATURES INCLUDE: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147" y="6253480"/>
            <a:ext cx="16579679" cy="300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552" indent="-267776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Centralized Version Control: All files are stored in a central repository, making it easy to manage.</a:t>
            </a:r>
          </a:p>
          <a:p>
            <a:pPr algn="l" marL="535552" indent="-267776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Atomic Commits: Ensures that either all changes are committed or none, preventing partial updates.</a:t>
            </a:r>
          </a:p>
          <a:p>
            <a:pPr algn="l" marL="535552" indent="-267776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Efficient Handling of Binary Files: Stores binary files effectively without unnecessary duplication.</a:t>
            </a:r>
          </a:p>
          <a:p>
            <a:pPr algn="l" marL="535552" indent="-267776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Branching and Merging: Supports parallel development by allowing teams to work on different branches.</a:t>
            </a:r>
          </a:p>
          <a:p>
            <a:pPr algn="l" marL="535552" indent="-267776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 Control: Permissions can be set at directory levels to restrict access.</a:t>
            </a:r>
          </a:p>
          <a:p>
            <a:pPr algn="l">
              <a:lnSpc>
                <a:spcPts val="34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2067" y="2712491"/>
            <a:ext cx="14358541" cy="9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193" indent="-283596" lvl="1">
              <a:lnSpc>
                <a:spcPts val="3677"/>
              </a:lnSpc>
              <a:buFont typeface="Arial"/>
              <a:buChar char="•"/>
            </a:pPr>
            <a:r>
              <a:rPr lang="en-US" b="true" sz="26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centralized version control system developed by the Apache Software Foundation.</a:t>
            </a:r>
          </a:p>
          <a:p>
            <a:pPr algn="l" marL="567193" indent="-283596" lvl="1">
              <a:lnSpc>
                <a:spcPts val="3677"/>
              </a:lnSpc>
              <a:buFont typeface="Arial"/>
              <a:buChar char="•"/>
            </a:pPr>
            <a:r>
              <a:rPr lang="en-US" b="true" sz="26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to maintain current and historical versions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9664" y="1028700"/>
            <a:ext cx="8530199" cy="4425041"/>
          </a:xfrm>
          <a:custGeom>
            <a:avLst/>
            <a:gdLst/>
            <a:ahLst/>
            <a:cxnLst/>
            <a:rect r="r" b="b" t="t" l="l"/>
            <a:pathLst>
              <a:path h="4425041" w="8530199">
                <a:moveTo>
                  <a:pt x="0" y="0"/>
                </a:moveTo>
                <a:lnTo>
                  <a:pt x="8530199" y="0"/>
                </a:lnTo>
                <a:lnTo>
                  <a:pt x="8530199" y="4425041"/>
                </a:lnTo>
                <a:lnTo>
                  <a:pt x="0" y="442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5832" y="6072536"/>
            <a:ext cx="11301259" cy="3531643"/>
          </a:xfrm>
          <a:custGeom>
            <a:avLst/>
            <a:gdLst/>
            <a:ahLst/>
            <a:cxnLst/>
            <a:rect r="r" b="b" t="t" l="l"/>
            <a:pathLst>
              <a:path h="3531643" w="11301259">
                <a:moveTo>
                  <a:pt x="0" y="0"/>
                </a:moveTo>
                <a:lnTo>
                  <a:pt x="11301259" y="0"/>
                </a:lnTo>
                <a:lnTo>
                  <a:pt x="11301259" y="3531643"/>
                </a:lnTo>
                <a:lnTo>
                  <a:pt x="0" y="353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226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INSTALLATION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10546"/>
            <a:ext cx="69970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LINUX: wsl command: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070971"/>
            <a:ext cx="4653459" cy="1039715"/>
            <a:chOff x="0" y="0"/>
            <a:chExt cx="6204612" cy="13862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0584" y="-38100"/>
              <a:ext cx="3279378" cy="527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7"/>
                </a:lnSpc>
                <a:spcBef>
                  <a:spcPct val="0"/>
                </a:spcBef>
              </a:pPr>
              <a:r>
                <a:rPr lang="en-US" b="true" sz="2427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sudo apt update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8885"/>
              <a:ext cx="6204612" cy="527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7"/>
                </a:lnSpc>
                <a:spcBef>
                  <a:spcPct val="0"/>
                </a:spcBef>
              </a:pPr>
              <a:r>
                <a:rPr lang="en-US" b="true" sz="2427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sudo apt-get install subversion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4244036"/>
            <a:ext cx="5582047" cy="38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b="true" sz="22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apt-get install libapache2-mod-svn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9085" y="1314396"/>
            <a:ext cx="15450215" cy="6218712"/>
          </a:xfrm>
          <a:custGeom>
            <a:avLst/>
            <a:gdLst/>
            <a:ahLst/>
            <a:cxnLst/>
            <a:rect r="r" b="b" t="t" l="l"/>
            <a:pathLst>
              <a:path h="6218712" w="15450215">
                <a:moveTo>
                  <a:pt x="0" y="0"/>
                </a:moveTo>
                <a:lnTo>
                  <a:pt x="15450215" y="0"/>
                </a:lnTo>
                <a:lnTo>
                  <a:pt x="15450215" y="6218712"/>
                </a:lnTo>
                <a:lnTo>
                  <a:pt x="0" y="621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6147" y="4965253"/>
            <a:ext cx="15793153" cy="1105521"/>
          </a:xfrm>
          <a:custGeom>
            <a:avLst/>
            <a:gdLst/>
            <a:ahLst/>
            <a:cxnLst/>
            <a:rect r="r" b="b" t="t" l="l"/>
            <a:pathLst>
              <a:path h="1105521" w="15793153">
                <a:moveTo>
                  <a:pt x="0" y="0"/>
                </a:moveTo>
                <a:lnTo>
                  <a:pt x="15793153" y="0"/>
                </a:lnTo>
                <a:lnTo>
                  <a:pt x="15793153" y="1105521"/>
                </a:lnTo>
                <a:lnTo>
                  <a:pt x="0" y="110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0022" y="8154737"/>
            <a:ext cx="11301259" cy="1751695"/>
          </a:xfrm>
          <a:custGeom>
            <a:avLst/>
            <a:gdLst/>
            <a:ahLst/>
            <a:cxnLst/>
            <a:rect r="r" b="b" t="t" l="l"/>
            <a:pathLst>
              <a:path h="1751695" w="11301259">
                <a:moveTo>
                  <a:pt x="0" y="0"/>
                </a:moveTo>
                <a:lnTo>
                  <a:pt x="11301259" y="0"/>
                </a:lnTo>
                <a:lnTo>
                  <a:pt x="11301259" y="1751695"/>
                </a:lnTo>
                <a:lnTo>
                  <a:pt x="0" y="175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6788" y="962025"/>
            <a:ext cx="6189988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 Example</a:t>
            </a:r>
          </a:p>
          <a:p>
            <a:pPr algn="l" marL="712462" indent="-356231" lvl="1">
              <a:lnSpc>
                <a:spcPts val="4619"/>
              </a:lnSpc>
              <a:spcBef>
                <a:spcPct val="0"/>
              </a:spcBef>
              <a:buAutoNum type="arabicPeriod" startAt="1"/>
            </a:pPr>
            <a:r>
              <a:rPr lang="en-US" b="true" sz="3299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an SVN repository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49029" y="2860358"/>
            <a:ext cx="2810520" cy="975359"/>
            <a:chOff x="0" y="0"/>
            <a:chExt cx="3747360" cy="13004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1365" y="-47625"/>
              <a:ext cx="372599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mkdir ~/svn_repo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4858"/>
              <a:ext cx="2823104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89775" y="2163765"/>
            <a:ext cx="4026892" cy="43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b="true" sz="2527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Local Repository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6788" y="3835717"/>
            <a:ext cx="7618526" cy="862836"/>
            <a:chOff x="0" y="0"/>
            <a:chExt cx="10158034" cy="11504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729328" y="657548"/>
              <a:ext cx="7428706" cy="49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7"/>
                </a:lnSpc>
                <a:spcBef>
                  <a:spcPct val="0"/>
                </a:spcBef>
              </a:pPr>
              <a:r>
                <a:rPr lang="en-US" b="true" sz="2227">
                  <a:solidFill>
                    <a:srgbClr val="2600B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svnadmin create ~/svn_repo/my_project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253317" cy="729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9"/>
                </a:lnSpc>
                <a:spcBef>
                  <a:spcPct val="0"/>
                </a:spcBef>
              </a:pPr>
              <a:r>
                <a:rPr lang="en-US" b="true" sz="3299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 Initialize Repo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6766099"/>
            <a:ext cx="4642644" cy="46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  <a:spcBef>
                <a:spcPct val="0"/>
              </a:spcBef>
            </a:pPr>
            <a:r>
              <a:rPr lang="en-US" b="true" sz="2727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SVN Server (Optional)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9029" y="7506456"/>
            <a:ext cx="3481983" cy="38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b="true" sz="2227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svnserve -d -r ~/svn_repo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292919"/>
            <a:ext cx="11301259" cy="3701162"/>
          </a:xfrm>
          <a:custGeom>
            <a:avLst/>
            <a:gdLst/>
            <a:ahLst/>
            <a:cxnLst/>
            <a:rect r="r" b="b" t="t" l="l"/>
            <a:pathLst>
              <a:path h="3701162" w="11301259">
                <a:moveTo>
                  <a:pt x="0" y="0"/>
                </a:moveTo>
                <a:lnTo>
                  <a:pt x="11301258" y="0"/>
                </a:lnTo>
                <a:lnTo>
                  <a:pt x="11301258" y="3701162"/>
                </a:lnTo>
                <a:lnTo>
                  <a:pt x="0" y="370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5771" y="3445319"/>
            <a:ext cx="11301259" cy="3545770"/>
          </a:xfrm>
          <a:custGeom>
            <a:avLst/>
            <a:gdLst/>
            <a:ahLst/>
            <a:cxnLst/>
            <a:rect r="r" b="b" t="t" l="l"/>
            <a:pathLst>
              <a:path h="3545770" w="11301259">
                <a:moveTo>
                  <a:pt x="0" y="0"/>
                </a:moveTo>
                <a:lnTo>
                  <a:pt x="11301258" y="0"/>
                </a:lnTo>
                <a:lnTo>
                  <a:pt x="11301258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1205"/>
            <a:ext cx="349805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 Commit changes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971" y="2287114"/>
            <a:ext cx="15333571" cy="4235899"/>
          </a:xfrm>
          <a:custGeom>
            <a:avLst/>
            <a:gdLst/>
            <a:ahLst/>
            <a:cxnLst/>
            <a:rect r="r" b="b" t="t" l="l"/>
            <a:pathLst>
              <a:path h="4235899" w="15333571">
                <a:moveTo>
                  <a:pt x="0" y="0"/>
                </a:moveTo>
                <a:lnTo>
                  <a:pt x="15333571" y="0"/>
                </a:lnTo>
                <a:lnTo>
                  <a:pt x="15333571" y="4235899"/>
                </a:lnTo>
                <a:lnTo>
                  <a:pt x="0" y="4235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971" y="8120704"/>
            <a:ext cx="15333571" cy="1137596"/>
          </a:xfrm>
          <a:custGeom>
            <a:avLst/>
            <a:gdLst/>
            <a:ahLst/>
            <a:cxnLst/>
            <a:rect r="r" b="b" t="t" l="l"/>
            <a:pathLst>
              <a:path h="1137596" w="15333571">
                <a:moveTo>
                  <a:pt x="0" y="0"/>
                </a:moveTo>
                <a:lnTo>
                  <a:pt x="15333571" y="0"/>
                </a:lnTo>
                <a:lnTo>
                  <a:pt x="15333571" y="1137596"/>
                </a:lnTo>
                <a:lnTo>
                  <a:pt x="0" y="113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5" t="0" r="-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1891" y="1514792"/>
            <a:ext cx="8183364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80EAD"/>
                </a:solidFill>
                <a:latin typeface="Canva Sans"/>
                <a:ea typeface="Canva Sans"/>
                <a:cs typeface="Canva Sans"/>
                <a:sym typeface="Canva Sans"/>
              </a:rPr>
              <a:t>hg clone https://www.mercurial-scm.org/repo/hello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2606" y="766762"/>
            <a:ext cx="522892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</a:t>
            </a:r>
            <a:r>
              <a:rPr lang="en-US" b="true" sz="2799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Clone a Remote Repository: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971" y="6928793"/>
            <a:ext cx="466090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Push changes to Remote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475" y="7512684"/>
            <a:ext cx="133211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80EAD"/>
                </a:solidFill>
                <a:latin typeface="Canva Sans"/>
                <a:ea typeface="Canva Sans"/>
                <a:cs typeface="Canva Sans"/>
                <a:sym typeface="Canva Sans"/>
              </a:rPr>
              <a:t>hg push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33142" y="1831963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2792274" cy="6751955"/>
            <a:chOff x="0" y="0"/>
            <a:chExt cx="17056365" cy="90026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00157"/>
              <a:ext cx="15822349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Ease of Use: Simpler and more consistent commands compared to Git.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Performance: Handles large repositories efficiently.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Flexibility: Supports both centralized and distributed workflows.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Extensibility: Plugins allow customization for specific needs.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725"/>
              <a:ext cx="8934619" cy="171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94"/>
                </a:lnSpc>
              </a:pPr>
              <a:r>
                <a:rPr lang="en-US" sz="8913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ADVANTAGES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71248"/>
              <a:ext cx="17056365" cy="113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600B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Less Popular: Git has a larger community and ecosystem.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600B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Fewer Hosting Options: Platforms like GitHub and GitLab are more Git-focused.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809192"/>
              <a:ext cx="8934619" cy="171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94"/>
                </a:lnSpc>
              </a:pPr>
              <a:r>
                <a:rPr lang="en-US" sz="8913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DISADVANTAGES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DAGe-pSWVKo</dc:identifier>
  <dcterms:modified xsi:type="dcterms:W3CDTF">2011-08-01T06:04:30Z</dcterms:modified>
  <cp:revision>1</cp:revision>
  <dc:title>Blue Purple Modern Animated Computer Science Presentation</dc:title>
</cp:coreProperties>
</file>